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5" r:id="rId3"/>
    <p:sldId id="285" r:id="rId4"/>
    <p:sldId id="296" r:id="rId5"/>
    <p:sldId id="297" r:id="rId6"/>
    <p:sldId id="286" r:id="rId7"/>
    <p:sldId id="293" r:id="rId8"/>
    <p:sldId id="292" r:id="rId9"/>
    <p:sldId id="291" r:id="rId10"/>
    <p:sldId id="290" r:id="rId11"/>
    <p:sldId id="2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76"/>
    <a:srgbClr val="D4E3E8"/>
    <a:srgbClr val="94BAC5"/>
    <a:srgbClr val="CEA884"/>
    <a:srgbClr val="EBDBCC"/>
    <a:srgbClr val="B6D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3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7E28-CF79-44EB-0192-EE0264C8D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075FA-1C3F-38B6-79D3-218FBE5D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7C5B9-049B-B539-D1C3-94657E88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6CD53-8311-7758-1FDF-B8E08F9C4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A0090-3763-4D0B-C0AA-68CFEF32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0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45404-18E0-92CB-67AC-E70A9530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C1CA5-661A-5CD0-76A2-9C4BA7F64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5D679-7FB7-FC04-EFEA-05F3EC2B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EFBE2-6D62-8D12-B461-3DEE0895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7FE47-DC23-41A9-8BAA-132679B5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0ECF4-E2C4-4FDF-AD32-B6357DDDF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44B1C-C279-380F-0E74-8ACBD10F9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09E69-E714-D62F-AC94-8DADFDCF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8B2B1-99ED-CEC2-3292-44321E5E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0D587-A2C2-A963-E551-68391C6B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4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0A0-C05D-C9B6-97F8-BC73DA20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6BFB-A9E5-2C20-E3F9-09853F63D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1C07E-5A19-4950-69BF-BA397BD2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EFA09-2F69-5270-31EA-2535212B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43FD-0880-0664-10F0-B44E68BF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10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A20C-611F-9FF4-7D47-C50FCDDB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F678F-E38B-3F43-0910-0C3BD1D2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65A0E-A142-E5A6-823F-BE0A8999C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B5AF7-F07E-9544-9203-3000850C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73BF-A48C-AD14-CDA9-07DBD4E6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11CA-B948-1BE7-644B-8FF80BCC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1D20-734D-3CC1-4071-ED87185F5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6AA3E-9CC6-013B-5550-F195B214A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46AD-64A5-19FF-A7D9-16FD7F64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3FBE0-77B0-B4A1-1894-C18DF77D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DCC9D-DB6A-13D7-49BE-2BB2C78A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6BAF-9D2C-3209-0BF6-35558F65E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49D5E-075F-F767-06CF-8B562C783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98F48-27B9-B032-1C15-150F1DC91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77943-D43B-F9DA-8C7C-18D2395F8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4C7D1-B99E-793B-B841-DDCA18077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8138D-B41C-DF6D-B7AA-557C50ED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A8C33-027E-2F04-5E16-54BB1A48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C8E90-B434-4ED6-609F-A00A823F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3CDF-A194-ECD1-E841-79FD63B8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3FF45-4F16-1159-3DB3-5F39EA4A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B0E2C-837A-A442-8800-E6ADD1F5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65667-49E1-769C-14A5-DE9AF44D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AEEF2-CF0E-18D1-6209-956C8D0D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61C4B-02C7-5430-240C-159497F6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B0183-492A-FED4-7198-82075647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E26E-5F3B-8FD2-4AAA-8B681FEE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A7B6-C808-00AB-A3F1-F40FF82F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80742-8381-835C-52FA-CC308D63D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543E6-B3D4-FC52-26AE-DC54968F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90DA6-DC82-26F4-A308-00C0B503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EC3B-923C-C646-8E96-0515D248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2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FF96-C463-1748-FDB7-2FA4961E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EC1E2-8F0C-3708-CCAE-D8C304751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CC070-4740-A478-CAB8-5A34FB881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39E-F820-4E88-DB56-574BAF24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A7F20-50E1-D654-D074-E2137ADF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CD4E3-4048-0E4F-BC9C-913BB88B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2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1B96A-BACD-2930-5644-EAA68A9F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042EB-75A4-7FA3-6BE2-8A91CDF32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7CA0-F8DD-4C38-031F-624DC792E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40B7B6-E6A6-416C-85C2-FA4ED0A904F6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67E5-0595-E286-1281-9500FC7E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640F-A7BC-0B98-FB89-FB75E79D4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4CCD7-EABB-EB99-61B3-9F199BFB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93" y="192701"/>
            <a:ext cx="11264614" cy="64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5A0F-C1E3-E2E4-100E-052174E02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BFB65F-DEE6-009B-5B60-B55141D2DCE4}"/>
              </a:ext>
            </a:extLst>
          </p:cNvPr>
          <p:cNvSpPr/>
          <p:nvPr/>
        </p:nvSpPr>
        <p:spPr>
          <a:xfrm>
            <a:off x="129051" y="5624283"/>
            <a:ext cx="3225895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5034A-122C-A7DB-0228-6C6858341853}"/>
              </a:ext>
            </a:extLst>
          </p:cNvPr>
          <p:cNvSpPr txBox="1"/>
          <p:nvPr/>
        </p:nvSpPr>
        <p:spPr>
          <a:xfrm>
            <a:off x="199184" y="5664365"/>
            <a:ext cx="25175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TRIPS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850491-525A-ED8B-CEA4-D08EE318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04" y="177972"/>
            <a:ext cx="4674623" cy="1628820"/>
          </a:xfrm>
          <a:prstGeom prst="rect">
            <a:avLst/>
          </a:prstGeom>
          <a:ln w="76200">
            <a:solidFill>
              <a:srgbClr val="94BAC5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7648F4-281F-3C1B-06BC-270AFEFF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84" y="177972"/>
            <a:ext cx="5896816" cy="5263352"/>
          </a:xfrm>
          <a:prstGeom prst="rect">
            <a:avLst/>
          </a:prstGeom>
          <a:ln w="76200">
            <a:solidFill>
              <a:srgbClr val="94BAC5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6186B9-CCC1-0D64-51C2-B81B5BDB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404" y="2132046"/>
            <a:ext cx="4674623" cy="1866844"/>
          </a:xfrm>
          <a:prstGeom prst="rect">
            <a:avLst/>
          </a:prstGeom>
          <a:ln w="76200">
            <a:solidFill>
              <a:srgbClr val="94BAC5"/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89EA84-FA11-C546-2901-712ED134B31F}"/>
              </a:ext>
            </a:extLst>
          </p:cNvPr>
          <p:cNvCxnSpPr>
            <a:cxnSpLocks/>
          </p:cNvCxnSpPr>
          <p:nvPr/>
        </p:nvCxnSpPr>
        <p:spPr>
          <a:xfrm flipH="1">
            <a:off x="8321898" y="3028683"/>
            <a:ext cx="74912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44F9C7-9973-A9CE-FEEE-AFF22F67E970}"/>
              </a:ext>
            </a:extLst>
          </p:cNvPr>
          <p:cNvCxnSpPr>
            <a:cxnSpLocks/>
          </p:cNvCxnSpPr>
          <p:nvPr/>
        </p:nvCxnSpPr>
        <p:spPr>
          <a:xfrm flipH="1">
            <a:off x="11154027" y="658970"/>
            <a:ext cx="74912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E92C1E-5612-C130-EEDE-7BC9DFEF8B82}"/>
              </a:ext>
            </a:extLst>
          </p:cNvPr>
          <p:cNvCxnSpPr>
            <a:cxnSpLocks/>
          </p:cNvCxnSpPr>
          <p:nvPr/>
        </p:nvCxnSpPr>
        <p:spPr>
          <a:xfrm>
            <a:off x="5510011" y="3728434"/>
            <a:ext cx="0" cy="75556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0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DC130-7BD4-6F97-49A8-29BF4E02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543BA590-99D9-1C7D-32A8-11F6F8FF71D6}"/>
              </a:ext>
            </a:extLst>
          </p:cNvPr>
          <p:cNvSpPr/>
          <p:nvPr/>
        </p:nvSpPr>
        <p:spPr>
          <a:xfrm>
            <a:off x="15632" y="0"/>
            <a:ext cx="12160736" cy="6858000"/>
          </a:xfrm>
          <a:prstGeom prst="flowChartProcess">
            <a:avLst/>
          </a:prstGeom>
          <a:solidFill>
            <a:srgbClr val="D4E3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E8794E-DB84-9244-A3B6-51662811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76368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D1F3B2-8090-B482-9404-2DB4F6A00390}"/>
              </a:ext>
            </a:extLst>
          </p:cNvPr>
          <p:cNvSpPr/>
          <p:nvPr/>
        </p:nvSpPr>
        <p:spPr>
          <a:xfrm>
            <a:off x="5479616" y="219001"/>
            <a:ext cx="6696752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C8CF1-614C-D0BA-0FC8-CF9E4D5CF7D2}"/>
              </a:ext>
            </a:extLst>
          </p:cNvPr>
          <p:cNvSpPr txBox="1"/>
          <p:nvPr/>
        </p:nvSpPr>
        <p:spPr>
          <a:xfrm>
            <a:off x="6900258" y="241244"/>
            <a:ext cx="51841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E71BC-84BA-93D7-048B-55F121881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6" y="94352"/>
            <a:ext cx="2002403" cy="195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F6AD8-3983-C49B-1B58-9882993DD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402" y="2643004"/>
            <a:ext cx="1983345" cy="200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2B30A-73D3-5502-9D9C-54225307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888" y="1591275"/>
            <a:ext cx="1943889" cy="199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DAD6C-9A96-46DC-1F9D-074FC90A4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492" y="3858232"/>
            <a:ext cx="2024689" cy="1973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BD1186-A649-ABB3-1EA2-60122996EF9F}"/>
              </a:ext>
            </a:extLst>
          </p:cNvPr>
          <p:cNvSpPr txBox="1"/>
          <p:nvPr/>
        </p:nvSpPr>
        <p:spPr>
          <a:xfrm>
            <a:off x="15632" y="974019"/>
            <a:ext cx="13587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DB179-EFE8-E399-719D-5F787FA27974}"/>
              </a:ext>
            </a:extLst>
          </p:cNvPr>
          <p:cNvSpPr txBox="1"/>
          <p:nvPr/>
        </p:nvSpPr>
        <p:spPr>
          <a:xfrm>
            <a:off x="1782278" y="2619847"/>
            <a:ext cx="13587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7242AD-33C2-1E88-4817-2DA2B3AF6205}"/>
              </a:ext>
            </a:extLst>
          </p:cNvPr>
          <p:cNvSpPr txBox="1"/>
          <p:nvPr/>
        </p:nvSpPr>
        <p:spPr>
          <a:xfrm>
            <a:off x="3916634" y="3644054"/>
            <a:ext cx="13587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1F6E9-CD58-7ECB-D8F7-86B28EFDDDC0}"/>
              </a:ext>
            </a:extLst>
          </p:cNvPr>
          <p:cNvSpPr txBox="1"/>
          <p:nvPr/>
        </p:nvSpPr>
        <p:spPr>
          <a:xfrm>
            <a:off x="6239499" y="4576956"/>
            <a:ext cx="13587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Agency FB" panose="020B0503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5646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FC65E-1638-CAA7-6F3A-8036EF8A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1" y="175822"/>
            <a:ext cx="11070587" cy="6326050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42F07FC4-6DB6-31AA-8B7B-C141DAAE71B0}"/>
              </a:ext>
            </a:extLst>
          </p:cNvPr>
          <p:cNvSpPr/>
          <p:nvPr/>
        </p:nvSpPr>
        <p:spPr>
          <a:xfrm>
            <a:off x="6909515" y="3548130"/>
            <a:ext cx="4340181" cy="137803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D1B08-7593-54AB-4090-947B237FE809}"/>
              </a:ext>
            </a:extLst>
          </p:cNvPr>
          <p:cNvSpPr txBox="1"/>
          <p:nvPr/>
        </p:nvSpPr>
        <p:spPr>
          <a:xfrm>
            <a:off x="6728236" y="3495008"/>
            <a:ext cx="47275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Why does my rush hour commute take three times longer than normal?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Why is there no public transportation to and from the Nashville to the surrounding towns?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Why do I need a car to enjoy Nashville and the surrounding towns?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9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B6A2C-BABA-6060-A96D-4ABC8693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A07AB2-C54B-2C40-1DB8-FF82F52A96C7}"/>
              </a:ext>
            </a:extLst>
          </p:cNvPr>
          <p:cNvSpPr/>
          <p:nvPr/>
        </p:nvSpPr>
        <p:spPr>
          <a:xfrm>
            <a:off x="-1" y="5268870"/>
            <a:ext cx="6272011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8BFC6A-093F-CABE-E13E-16EB5008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55" y="318190"/>
            <a:ext cx="2848491" cy="46010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670BB8-3393-75DE-D3E4-3AECAAF2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9" y="318190"/>
            <a:ext cx="2871317" cy="46010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9D454A1-7A2E-8F70-4C53-805C010E8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398" y="318190"/>
            <a:ext cx="2863855" cy="460102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8F8C102-16E9-80CE-1EBB-E70A8DC05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083" y="318190"/>
            <a:ext cx="2853928" cy="4601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DA68A-6340-F457-CD11-7FE42395C6D3}"/>
              </a:ext>
            </a:extLst>
          </p:cNvPr>
          <p:cNvSpPr txBox="1"/>
          <p:nvPr/>
        </p:nvSpPr>
        <p:spPr>
          <a:xfrm>
            <a:off x="325628" y="5462841"/>
            <a:ext cx="5872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latin typeface="+mj-lt"/>
              </a:rPr>
              <a:t>Urbanized area name.  UZA is a designation for area with a population greater than 50,000.</a:t>
            </a:r>
          </a:p>
        </p:txBody>
      </p:sp>
    </p:spTree>
    <p:extLst>
      <p:ext uri="{BB962C8B-B14F-4D97-AF65-F5344CB8AC3E}">
        <p14:creationId xmlns:p14="http://schemas.microsoft.com/office/powerpoint/2010/main" val="14669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72641-AF07-F1B1-C1A2-C003B9282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0" y="142385"/>
            <a:ext cx="11957093" cy="4397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3E49C-1999-77F3-7A60-B294D501CE16}"/>
              </a:ext>
            </a:extLst>
          </p:cNvPr>
          <p:cNvSpPr/>
          <p:nvPr/>
        </p:nvSpPr>
        <p:spPr>
          <a:xfrm>
            <a:off x="123997" y="4539801"/>
            <a:ext cx="2889659" cy="2073499"/>
          </a:xfrm>
          <a:prstGeom prst="rect">
            <a:avLst/>
          </a:prstGeom>
          <a:solidFill>
            <a:srgbClr val="EBDB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D39CC-D515-C575-F4BE-DACE81F5F6A6}"/>
              </a:ext>
            </a:extLst>
          </p:cNvPr>
          <p:cNvSpPr/>
          <p:nvPr/>
        </p:nvSpPr>
        <p:spPr>
          <a:xfrm>
            <a:off x="3199797" y="4519852"/>
            <a:ext cx="2840395" cy="2093448"/>
          </a:xfrm>
          <a:prstGeom prst="rect">
            <a:avLst/>
          </a:prstGeom>
          <a:solidFill>
            <a:srgbClr val="D4E3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F1F593-D1D5-59A2-7322-EDEF93BCD5B4}"/>
              </a:ext>
            </a:extLst>
          </p:cNvPr>
          <p:cNvSpPr/>
          <p:nvPr/>
        </p:nvSpPr>
        <p:spPr>
          <a:xfrm>
            <a:off x="6213702" y="4519851"/>
            <a:ext cx="2880360" cy="2093448"/>
          </a:xfrm>
          <a:prstGeom prst="rect">
            <a:avLst/>
          </a:prstGeom>
          <a:solidFill>
            <a:srgbClr val="94B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B23DF8-3E0D-C43F-758F-17E8323394E3}"/>
              </a:ext>
            </a:extLst>
          </p:cNvPr>
          <p:cNvSpPr/>
          <p:nvPr/>
        </p:nvSpPr>
        <p:spPr>
          <a:xfrm>
            <a:off x="9302590" y="4539802"/>
            <a:ext cx="2765414" cy="2073498"/>
          </a:xfrm>
          <a:prstGeom prst="rect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47FA8-CE74-9162-D6BC-D8918957D65A}"/>
              </a:ext>
            </a:extLst>
          </p:cNvPr>
          <p:cNvSpPr txBox="1"/>
          <p:nvPr/>
        </p:nvSpPr>
        <p:spPr>
          <a:xfrm>
            <a:off x="98279" y="4539800"/>
            <a:ext cx="291537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Density Per Square Mile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Total population divided by area in miles.  Allows accurate comparisons between cities differing greatly in size of population.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940DA-8C88-1C3D-16C8-7E5FD7DEC90F}"/>
              </a:ext>
            </a:extLst>
          </p:cNvPr>
          <p:cNvSpPr txBox="1"/>
          <p:nvPr/>
        </p:nvSpPr>
        <p:spPr>
          <a:xfrm>
            <a:off x="3200711" y="4519851"/>
            <a:ext cx="283948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Population reported for area served by Federal Transit Administration.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35C49-93D6-0AC7-0E71-8CE1138C365B}"/>
              </a:ext>
            </a:extLst>
          </p:cNvPr>
          <p:cNvSpPr txBox="1"/>
          <p:nvPr/>
        </p:nvSpPr>
        <p:spPr>
          <a:xfrm>
            <a:off x="6254581" y="4519850"/>
            <a:ext cx="283948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Revenue Miles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Total miles traveled by mode of public transportation while in service.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3BBCC-70AA-2DDC-558D-44A9DE63C89A}"/>
              </a:ext>
            </a:extLst>
          </p:cNvPr>
          <p:cNvSpPr txBox="1"/>
          <p:nvPr/>
        </p:nvSpPr>
        <p:spPr>
          <a:xfrm>
            <a:off x="9302589" y="4539800"/>
            <a:ext cx="276541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Trips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Total count of passengers that entered a mode of public transportation.</a:t>
            </a:r>
          </a:p>
          <a:p>
            <a:pPr algn="ctr"/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748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5BABF41-81E8-15C5-F290-1A540C89DB8F}"/>
              </a:ext>
            </a:extLst>
          </p:cNvPr>
          <p:cNvSpPr/>
          <p:nvPr/>
        </p:nvSpPr>
        <p:spPr>
          <a:xfrm>
            <a:off x="4044871" y="-27875"/>
            <a:ext cx="8142513" cy="3442938"/>
          </a:xfrm>
          <a:prstGeom prst="flowChartProcess">
            <a:avLst/>
          </a:prstGeom>
          <a:solidFill>
            <a:srgbClr val="94BA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CDCB1-FF71-D02E-AC29-1EBE29B9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3" y="51517"/>
            <a:ext cx="3882980" cy="6703452"/>
          </a:xfrm>
          <a:prstGeom prst="rect">
            <a:avLst/>
          </a:prstGeom>
          <a:ln w="6350">
            <a:solidFill>
              <a:srgbClr val="94BAC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9EB45-0CA2-BD53-402F-83E01973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87" y="3415063"/>
            <a:ext cx="8142514" cy="34429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4C5D8-9C97-46C6-E049-461EF3370171}"/>
              </a:ext>
            </a:extLst>
          </p:cNvPr>
          <p:cNvSpPr txBox="1"/>
          <p:nvPr/>
        </p:nvSpPr>
        <p:spPr>
          <a:xfrm>
            <a:off x="4119092" y="51516"/>
            <a:ext cx="51601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How will the cities be graded?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1</a:t>
            </a:r>
            <a:r>
              <a:rPr lang="en-US" sz="2800" baseline="30000" dirty="0">
                <a:latin typeface="+mj-lt"/>
              </a:rPr>
              <a:t>st</a:t>
            </a:r>
            <a:r>
              <a:rPr lang="en-US" sz="2800" dirty="0">
                <a:latin typeface="+mj-lt"/>
              </a:rPr>
              <a:t>  Place:  4 points</a:t>
            </a:r>
          </a:p>
          <a:p>
            <a:r>
              <a:rPr lang="en-US" sz="2800" dirty="0">
                <a:latin typeface="+mj-lt"/>
              </a:rPr>
              <a:t>2</a:t>
            </a:r>
            <a:r>
              <a:rPr lang="en-US" sz="2800" baseline="30000" dirty="0">
                <a:latin typeface="+mj-lt"/>
              </a:rPr>
              <a:t>nd</a:t>
            </a:r>
            <a:r>
              <a:rPr lang="en-US" sz="2800" dirty="0">
                <a:latin typeface="+mj-lt"/>
              </a:rPr>
              <a:t> Place:  3 points</a:t>
            </a:r>
          </a:p>
          <a:p>
            <a:r>
              <a:rPr lang="en-US" sz="2800" dirty="0">
                <a:latin typeface="+mj-lt"/>
              </a:rPr>
              <a:t>3</a:t>
            </a:r>
            <a:r>
              <a:rPr lang="en-US" sz="2800" baseline="30000" dirty="0">
                <a:latin typeface="+mj-lt"/>
              </a:rPr>
              <a:t>rd</a:t>
            </a:r>
            <a:r>
              <a:rPr lang="en-US" sz="2800" dirty="0">
                <a:latin typeface="+mj-lt"/>
              </a:rPr>
              <a:t>  Place:  2 points</a:t>
            </a:r>
          </a:p>
          <a:p>
            <a:r>
              <a:rPr lang="en-US" sz="2800" dirty="0">
                <a:latin typeface="+mj-lt"/>
              </a:rPr>
              <a:t>4</a:t>
            </a:r>
            <a:r>
              <a:rPr lang="en-US" sz="2800" baseline="30000" dirty="0">
                <a:latin typeface="+mj-lt"/>
              </a:rPr>
              <a:t>th</a:t>
            </a:r>
            <a:r>
              <a:rPr lang="en-US" sz="2800" dirty="0">
                <a:latin typeface="+mj-lt"/>
              </a:rPr>
              <a:t>  Place:  1 point</a:t>
            </a:r>
            <a:endParaRPr lang="en-US" dirty="0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806254-C416-3490-F8F9-28F80811C713}"/>
              </a:ext>
            </a:extLst>
          </p:cNvPr>
          <p:cNvSpPr/>
          <p:nvPr/>
        </p:nvSpPr>
        <p:spPr>
          <a:xfrm>
            <a:off x="680433" y="2630510"/>
            <a:ext cx="862884" cy="798490"/>
          </a:xfrm>
          <a:prstGeom prst="ellipse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+ 4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A2A1FB-D5A4-A95A-5950-98D5553A934E}"/>
              </a:ext>
            </a:extLst>
          </p:cNvPr>
          <p:cNvSpPr/>
          <p:nvPr/>
        </p:nvSpPr>
        <p:spPr>
          <a:xfrm>
            <a:off x="1472485" y="3176785"/>
            <a:ext cx="862884" cy="798490"/>
          </a:xfrm>
          <a:prstGeom prst="ellipse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0976AD-3244-99DA-4DC6-2D24651572FB}"/>
              </a:ext>
            </a:extLst>
          </p:cNvPr>
          <p:cNvSpPr/>
          <p:nvPr/>
        </p:nvSpPr>
        <p:spPr>
          <a:xfrm>
            <a:off x="2264537" y="3758481"/>
            <a:ext cx="862884" cy="798490"/>
          </a:xfrm>
          <a:prstGeom prst="ellipse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3483E-DF30-4B87-7033-AE6C02D66261}"/>
              </a:ext>
            </a:extLst>
          </p:cNvPr>
          <p:cNvSpPr/>
          <p:nvPr/>
        </p:nvSpPr>
        <p:spPr>
          <a:xfrm>
            <a:off x="3056589" y="4277928"/>
            <a:ext cx="862884" cy="798490"/>
          </a:xfrm>
          <a:prstGeom prst="ellipse">
            <a:avLst/>
          </a:prstGeom>
          <a:solidFill>
            <a:srgbClr val="CEA8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3BB138-FBC0-6662-F63E-77CAD4183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376" y="1109687"/>
            <a:ext cx="1736228" cy="13362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D3FB56-D71A-E9B5-7BDB-A433380B5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1629" y="1223493"/>
            <a:ext cx="988925" cy="1108604"/>
          </a:xfrm>
          <a:prstGeom prst="rect">
            <a:avLst/>
          </a:prstGeom>
        </p:spPr>
      </p:pic>
      <p:pic>
        <p:nvPicPr>
          <p:cNvPr id="23" name="Graphic 22" descr="Magnifying glass with solid fill">
            <a:extLst>
              <a:ext uri="{FF2B5EF4-FFF2-40B4-BE49-F238E27FC236}">
                <a16:creationId xmlns:a16="http://schemas.microsoft.com/office/drawing/2014/main" id="{D537F506-F43A-9F34-E86B-5277A6081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2332" y="724459"/>
            <a:ext cx="1873876" cy="187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24BEC5-5176-1595-12C3-223C188626B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4049487" y="0"/>
            <a:ext cx="8085334" cy="34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9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386CB0-3C02-1095-1ACD-D73883F57BF8}"/>
              </a:ext>
            </a:extLst>
          </p:cNvPr>
          <p:cNvSpPr/>
          <p:nvPr/>
        </p:nvSpPr>
        <p:spPr>
          <a:xfrm>
            <a:off x="0" y="5624283"/>
            <a:ext cx="5357611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3CF95-C1E3-2FDF-73FF-E41FCD4D5281}"/>
              </a:ext>
            </a:extLst>
          </p:cNvPr>
          <p:cNvSpPr txBox="1"/>
          <p:nvPr/>
        </p:nvSpPr>
        <p:spPr>
          <a:xfrm>
            <a:off x="53662" y="5664365"/>
            <a:ext cx="44990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OVERVIEW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9170258-7E77-EC3C-4507-44D1287D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0" y="137888"/>
            <a:ext cx="5609772" cy="5236336"/>
          </a:xfrm>
          <a:prstGeom prst="rect">
            <a:avLst/>
          </a:prstGeom>
          <a:ln w="76200">
            <a:solidFill>
              <a:srgbClr val="94BAC5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0BCCA7-5E53-6889-DBCE-363264728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96" y="2347646"/>
            <a:ext cx="5974473" cy="1879533"/>
          </a:xfrm>
          <a:prstGeom prst="rect">
            <a:avLst/>
          </a:prstGeom>
          <a:ln w="76200">
            <a:solidFill>
              <a:srgbClr val="94BAC5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7B02B37-D91E-60A5-3B92-6127650D9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96" y="177970"/>
            <a:ext cx="5974473" cy="1879533"/>
          </a:xfrm>
          <a:prstGeom prst="rect">
            <a:avLst/>
          </a:prstGeom>
          <a:ln w="76200">
            <a:solidFill>
              <a:srgbClr val="94BAC5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1330E7C-2997-4953-02DE-7A71D9944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996" y="4425253"/>
            <a:ext cx="6015674" cy="2060077"/>
          </a:xfrm>
          <a:prstGeom prst="rect">
            <a:avLst/>
          </a:prstGeom>
          <a:ln w="76200">
            <a:solidFill>
              <a:srgbClr val="94BAC5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B0D413B-BDE1-42CD-DCE1-170C4ECBC5B0}"/>
              </a:ext>
            </a:extLst>
          </p:cNvPr>
          <p:cNvCxnSpPr/>
          <p:nvPr/>
        </p:nvCxnSpPr>
        <p:spPr>
          <a:xfrm>
            <a:off x="5035639" y="3020096"/>
            <a:ext cx="0" cy="9015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9C6655-4E71-B66C-4F77-E30BF4EC2A21}"/>
              </a:ext>
            </a:extLst>
          </p:cNvPr>
          <p:cNvCxnSpPr>
            <a:cxnSpLocks/>
          </p:cNvCxnSpPr>
          <p:nvPr/>
        </p:nvCxnSpPr>
        <p:spPr>
          <a:xfrm flipH="1">
            <a:off x="8227454" y="1665668"/>
            <a:ext cx="74912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54F954-C926-55D8-7C08-E676DC781A93}"/>
              </a:ext>
            </a:extLst>
          </p:cNvPr>
          <p:cNvCxnSpPr>
            <a:cxnSpLocks/>
          </p:cNvCxnSpPr>
          <p:nvPr/>
        </p:nvCxnSpPr>
        <p:spPr>
          <a:xfrm flipH="1">
            <a:off x="9480997" y="3228305"/>
            <a:ext cx="74912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FC709A-725A-13DE-51C8-0CEF76E9154B}"/>
              </a:ext>
            </a:extLst>
          </p:cNvPr>
          <p:cNvCxnSpPr>
            <a:cxnSpLocks/>
          </p:cNvCxnSpPr>
          <p:nvPr/>
        </p:nvCxnSpPr>
        <p:spPr>
          <a:xfrm flipH="1">
            <a:off x="8377707" y="6007995"/>
            <a:ext cx="74912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14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2236B-AB92-DDCA-A066-0BA7FB8A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6B587B-0F97-B1BB-FADB-F275BA252E12}"/>
              </a:ext>
            </a:extLst>
          </p:cNvPr>
          <p:cNvSpPr/>
          <p:nvPr/>
        </p:nvSpPr>
        <p:spPr>
          <a:xfrm>
            <a:off x="129051" y="5624283"/>
            <a:ext cx="4391434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B9087-63AF-4566-F56E-BB2C3F41A47D}"/>
              </a:ext>
            </a:extLst>
          </p:cNvPr>
          <p:cNvSpPr txBox="1"/>
          <p:nvPr/>
        </p:nvSpPr>
        <p:spPr>
          <a:xfrm>
            <a:off x="186961" y="5664365"/>
            <a:ext cx="4559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A49AA-443F-9184-A1A5-12091AB97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1" y="177972"/>
            <a:ext cx="11622965" cy="523260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6052FF7-BFA5-C81A-547F-D699D9CF5166}"/>
              </a:ext>
            </a:extLst>
          </p:cNvPr>
          <p:cNvSpPr/>
          <p:nvPr/>
        </p:nvSpPr>
        <p:spPr>
          <a:xfrm>
            <a:off x="6503831" y="4617076"/>
            <a:ext cx="2556456" cy="753414"/>
          </a:xfrm>
          <a:prstGeom prst="wedgeRoundRectCallout">
            <a:avLst>
              <a:gd name="adj1" fmla="val -89347"/>
              <a:gd name="adj2" fmla="val -84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 square mile</a:t>
            </a:r>
          </a:p>
        </p:txBody>
      </p:sp>
    </p:spTree>
    <p:extLst>
      <p:ext uri="{BB962C8B-B14F-4D97-AF65-F5344CB8AC3E}">
        <p14:creationId xmlns:p14="http://schemas.microsoft.com/office/powerpoint/2010/main" val="375927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A5C7B-8088-5F1D-0541-0F1E3C8F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016AD7-23BD-6E3E-82DD-E1DF6CE12071}"/>
              </a:ext>
            </a:extLst>
          </p:cNvPr>
          <p:cNvSpPr/>
          <p:nvPr/>
        </p:nvSpPr>
        <p:spPr>
          <a:xfrm>
            <a:off x="129051" y="5624283"/>
            <a:ext cx="8712296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72D3B-12C7-BAEE-1E85-865F07E5B498}"/>
              </a:ext>
            </a:extLst>
          </p:cNvPr>
          <p:cNvSpPr txBox="1"/>
          <p:nvPr/>
        </p:nvSpPr>
        <p:spPr>
          <a:xfrm>
            <a:off x="129051" y="5664365"/>
            <a:ext cx="82748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POPULATION 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E4EAB6-F374-99B2-1DE6-A600CD59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22" y="0"/>
            <a:ext cx="10921022" cy="5502873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0289B47-6550-A892-DF0E-C734E8BF985F}"/>
              </a:ext>
            </a:extLst>
          </p:cNvPr>
          <p:cNvSpPr/>
          <p:nvPr/>
        </p:nvSpPr>
        <p:spPr>
          <a:xfrm>
            <a:off x="6503831" y="4617076"/>
            <a:ext cx="2556456" cy="753414"/>
          </a:xfrm>
          <a:prstGeom prst="wedgeRoundRectCallout">
            <a:avLst>
              <a:gd name="adj1" fmla="val -89347"/>
              <a:gd name="adj2" fmla="val -84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if this is accurate</a:t>
            </a:r>
          </a:p>
        </p:txBody>
      </p:sp>
    </p:spTree>
    <p:extLst>
      <p:ext uri="{BB962C8B-B14F-4D97-AF65-F5344CB8AC3E}">
        <p14:creationId xmlns:p14="http://schemas.microsoft.com/office/powerpoint/2010/main" val="264445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7A416-09E4-B345-8477-B17C607A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84CDA-9153-5A3C-B323-0840A463769B}"/>
              </a:ext>
            </a:extLst>
          </p:cNvPr>
          <p:cNvSpPr/>
          <p:nvPr/>
        </p:nvSpPr>
        <p:spPr>
          <a:xfrm>
            <a:off x="129051" y="5624283"/>
            <a:ext cx="6587281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D5314-4EA2-00C0-84C4-60F83878B392}"/>
              </a:ext>
            </a:extLst>
          </p:cNvPr>
          <p:cNvSpPr txBox="1"/>
          <p:nvPr/>
        </p:nvSpPr>
        <p:spPr>
          <a:xfrm>
            <a:off x="129051" y="5664365"/>
            <a:ext cx="60015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REVENUE MILES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DBDD0C-04C1-2252-4EA3-AEAE988B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8" y="177972"/>
            <a:ext cx="5465663" cy="5289110"/>
          </a:xfrm>
          <a:prstGeom prst="rect">
            <a:avLst/>
          </a:prstGeom>
          <a:ln w="76200">
            <a:solidFill>
              <a:srgbClr val="94BAC5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ED3B1C-F5E8-CB17-5A21-C345F23A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972"/>
            <a:ext cx="5818999" cy="4065617"/>
          </a:xfrm>
          <a:prstGeom prst="rect">
            <a:avLst/>
          </a:prstGeom>
          <a:ln w="76200">
            <a:solidFill>
              <a:srgbClr val="94BAC5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BADC0D-3BB0-E99A-7E56-D9CAD5D5CD1B}"/>
              </a:ext>
            </a:extLst>
          </p:cNvPr>
          <p:cNvCxnSpPr>
            <a:cxnSpLocks/>
          </p:cNvCxnSpPr>
          <p:nvPr/>
        </p:nvCxnSpPr>
        <p:spPr>
          <a:xfrm flipH="1">
            <a:off x="9519634" y="3118835"/>
            <a:ext cx="74912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704128-4DEF-2CF0-DF2E-65E892A3A840}"/>
              </a:ext>
            </a:extLst>
          </p:cNvPr>
          <p:cNvCxnSpPr>
            <a:cxnSpLocks/>
          </p:cNvCxnSpPr>
          <p:nvPr/>
        </p:nvCxnSpPr>
        <p:spPr>
          <a:xfrm flipH="1">
            <a:off x="10388958" y="1740796"/>
            <a:ext cx="74912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EB1C29-1E65-859D-2E08-9A8B2A5CCE9A}"/>
              </a:ext>
            </a:extLst>
          </p:cNvPr>
          <p:cNvCxnSpPr>
            <a:cxnSpLocks/>
          </p:cNvCxnSpPr>
          <p:nvPr/>
        </p:nvCxnSpPr>
        <p:spPr>
          <a:xfrm>
            <a:off x="2964287" y="3174642"/>
            <a:ext cx="0" cy="6010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0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178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Agency FB</vt:lpstr>
      <vt:lpstr>Aptos</vt:lpstr>
      <vt:lpstr>Aptos Black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Cho</dc:creator>
  <cp:lastModifiedBy>K Cho</cp:lastModifiedBy>
  <cp:revision>39</cp:revision>
  <dcterms:created xsi:type="dcterms:W3CDTF">2024-12-12T17:40:56Z</dcterms:created>
  <dcterms:modified xsi:type="dcterms:W3CDTF">2024-12-16T21:50:15Z</dcterms:modified>
</cp:coreProperties>
</file>